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9"/>
  </p:notesMasterIdLst>
  <p:sldIdLst>
    <p:sldId id="879" r:id="rId2"/>
    <p:sldId id="618" r:id="rId3"/>
    <p:sldId id="264" r:id="rId4"/>
    <p:sldId id="956" r:id="rId5"/>
    <p:sldId id="947" r:id="rId6"/>
    <p:sldId id="647" r:id="rId7"/>
    <p:sldId id="945" r:id="rId8"/>
    <p:sldId id="944" r:id="rId9"/>
    <p:sldId id="946" r:id="rId10"/>
    <p:sldId id="948" r:id="rId11"/>
    <p:sldId id="910" r:id="rId12"/>
    <p:sldId id="954" r:id="rId13"/>
    <p:sldId id="951" r:id="rId14"/>
    <p:sldId id="938" r:id="rId15"/>
    <p:sldId id="950" r:id="rId16"/>
    <p:sldId id="949" r:id="rId17"/>
    <p:sldId id="933" r:id="rId18"/>
    <p:sldId id="953" r:id="rId19"/>
    <p:sldId id="952" r:id="rId20"/>
    <p:sldId id="881" r:id="rId21"/>
    <p:sldId id="955" r:id="rId22"/>
    <p:sldId id="935" r:id="rId23"/>
    <p:sldId id="957" r:id="rId24"/>
    <p:sldId id="958" r:id="rId25"/>
    <p:sldId id="939" r:id="rId26"/>
    <p:sldId id="909" r:id="rId27"/>
    <p:sldId id="261" r:id="rId28"/>
  </p:sldIdLst>
  <p:sldSz cx="12239625" cy="6840538"/>
  <p:notesSz cx="6858000" cy="9144000"/>
  <p:embeddedFontLst>
    <p:embeddedFont>
      <p:font typeface="Verdana" panose="020B0604030504040204" pitchFamily="34" charset="0"/>
      <p:regular r:id="rId30"/>
      <p:bold r:id="rId31"/>
      <p:italic r:id="rId32"/>
      <p:boldItalic r:id="rId33"/>
    </p:embeddedFont>
    <p:embeddedFont>
      <p:font typeface="Source Sans Pro" panose="020B060402020202020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Montserrat" panose="020B0604020202020204" charset="-52"/>
      <p:regular r:id="rId39"/>
      <p:bold r:id="rId40"/>
      <p:italic r:id="rId41"/>
      <p:boldItalic r:id="rId42"/>
    </p:embeddedFont>
    <p:embeddedFont>
      <p:font typeface="Montserrat Black" panose="020B0604020202020204" charset="-52"/>
      <p:bold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827"/>
    <a:srgbClr val="363636"/>
    <a:srgbClr val="242327"/>
    <a:srgbClr val="01C601"/>
    <a:srgbClr val="E7E21E"/>
    <a:srgbClr val="FD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32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0373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0057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0100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8421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3038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0240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5898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0699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0216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9416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5080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37816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2800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9300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488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309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0373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0052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5365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9760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200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4952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3835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580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ложка 2">
  <p:cSld name="3_01 - BLANK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11981" y="1596127"/>
            <a:ext cx="5405834" cy="4514439"/>
          </a:xfrm>
        </p:spPr>
        <p:txBody>
          <a:bodyPr/>
          <a:lstStyle>
            <a:lvl1pPr>
              <a:defRPr sz="2793"/>
            </a:lvl1pPr>
            <a:lvl2pPr>
              <a:defRPr sz="2394"/>
            </a:lvl2pPr>
            <a:lvl3pPr>
              <a:defRPr sz="1995"/>
            </a:lvl3pPr>
            <a:lvl4pPr>
              <a:defRPr sz="1795"/>
            </a:lvl4pPr>
            <a:lvl5pPr>
              <a:defRPr sz="1795"/>
            </a:lvl5pPr>
            <a:lvl6pPr>
              <a:defRPr sz="1795"/>
            </a:lvl6pPr>
            <a:lvl7pPr>
              <a:defRPr sz="1795"/>
            </a:lvl7pPr>
            <a:lvl8pPr>
              <a:defRPr sz="1795"/>
            </a:lvl8pPr>
            <a:lvl9pPr>
              <a:defRPr sz="179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21810" y="1596127"/>
            <a:ext cx="5405834" cy="4514439"/>
          </a:xfrm>
        </p:spPr>
        <p:txBody>
          <a:bodyPr/>
          <a:lstStyle>
            <a:lvl1pPr>
              <a:defRPr sz="2793"/>
            </a:lvl1pPr>
            <a:lvl2pPr>
              <a:defRPr sz="2394"/>
            </a:lvl2pPr>
            <a:lvl3pPr>
              <a:defRPr sz="1995"/>
            </a:lvl3pPr>
            <a:lvl4pPr>
              <a:defRPr sz="1795"/>
            </a:lvl4pPr>
            <a:lvl5pPr>
              <a:defRPr sz="1795"/>
            </a:lvl5pPr>
            <a:lvl6pPr>
              <a:defRPr sz="1795"/>
            </a:lvl6pPr>
            <a:lvl7pPr>
              <a:defRPr sz="1795"/>
            </a:lvl7pPr>
            <a:lvl8pPr>
              <a:defRPr sz="1795"/>
            </a:lvl8pPr>
            <a:lvl9pPr>
              <a:defRPr sz="179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870D-3A9D-4D50-8BEB-9EA349B16234}" type="datetime1">
              <a:rPr lang="ru-RU" smtClean="0"/>
              <a:t>17.10.2023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4823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7972" y="2125002"/>
            <a:ext cx="10403681" cy="146628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35944" y="3876305"/>
            <a:ext cx="8567738" cy="1748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4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0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6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2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84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DA39-E023-4ADB-8998-AC56667CAC46}" type="datetime1">
              <a:rPr lang="ru-RU" smtClean="0"/>
              <a:t>17.10.2023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54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70" r:id="rId18"/>
    <p:sldLayoutId id="2147483671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A859E78-5F82-4E88-96C1-6B761C77A910}"/>
              </a:ext>
            </a:extLst>
          </p:cNvPr>
          <p:cNvSpPr txBox="1">
            <a:spLocks/>
          </p:cNvSpPr>
          <p:nvPr/>
        </p:nvSpPr>
        <p:spPr>
          <a:xfrm>
            <a:off x="0" y="2135930"/>
            <a:ext cx="12160956" cy="3098729"/>
          </a:xfrm>
          <a:prstGeom prst="rect">
            <a:avLst/>
          </a:prstGeom>
        </p:spPr>
        <p:txBody>
          <a:bodyPr vert="horz" lIns="91207" tIns="45604" rIns="91207" bIns="45604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389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sz="4389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4389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3.0</a:t>
            </a:r>
            <a:r>
              <a:rPr lang="en-US" sz="4389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ru-RU" sz="4389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438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</a:t>
            </a:r>
            <a:r>
              <a:rPr lang="ru-RU" sz="4389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обсудим интересные библиотеки для анализа данных и моделей</a:t>
            </a:r>
            <a:endParaRPr lang="ru-RU" sz="4389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5B114D4F-8D97-4878-A5F6-1201613995E0}"/>
              </a:ext>
            </a:extLst>
          </p:cNvPr>
          <p:cNvSpPr txBox="1">
            <a:spLocks/>
          </p:cNvSpPr>
          <p:nvPr/>
        </p:nvSpPr>
        <p:spPr>
          <a:xfrm>
            <a:off x="3390476" y="5000411"/>
            <a:ext cx="5008476" cy="876955"/>
          </a:xfrm>
          <a:prstGeom prst="rect">
            <a:avLst/>
          </a:prstGeom>
        </p:spPr>
        <p:txBody>
          <a:bodyPr vert="horz" lIns="91207" tIns="45604" rIns="91207" bIns="45604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39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30CE8CB-C355-8D2A-5A9C-5A5ABAC59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7BB1596-1668-95D5-BF42-C81F5AE6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128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10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pc="-1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phik</a:t>
            </a:r>
            <a:r>
              <a:rPr lang="en-US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модная корреляция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b="1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Shap</a:t>
            </a:r>
            <a:r>
              <a:rPr lang="en-US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</a:t>
            </a:r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модные </a:t>
            </a:r>
            <a:r>
              <a:rPr lang="en-US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importance</a:t>
            </a:r>
          </a:p>
          <a:p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Lime – 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интересные веса</a:t>
            </a: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ELI5 – 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типа неплохая надстройка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182268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11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Что-то на теоретико-игровом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491" y="1314206"/>
            <a:ext cx="7740641" cy="504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4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12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Что-то на теоретико-игровом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966" y="937544"/>
            <a:ext cx="7525168" cy="517654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343524" y="6166299"/>
            <a:ext cx="8405159" cy="3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https://christophm.github.io/interpretable-ml-book/shapley.html</a:t>
            </a:r>
          </a:p>
        </p:txBody>
      </p:sp>
    </p:spTree>
    <p:extLst>
      <p:ext uri="{BB962C8B-B14F-4D97-AF65-F5344CB8AC3E}">
        <p14:creationId xmlns:p14="http://schemas.microsoft.com/office/powerpoint/2010/main" val="411384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13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модель это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6964" y="1943195"/>
            <a:ext cx="8213036" cy="383045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094628" y="1253323"/>
            <a:ext cx="104877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9014.373-874.50*Distance+2984.62*</a:t>
            </a:r>
            <a:r>
              <a:rPr lang="en-US" sz="2400" dirty="0" err="1">
                <a:solidFill>
                  <a:schemeClr val="bg1"/>
                </a:solidFill>
              </a:rPr>
              <a:t>Engine_capacity</a:t>
            </a:r>
            <a:r>
              <a:rPr lang="en-US" sz="2400" dirty="0">
                <a:solidFill>
                  <a:schemeClr val="bg1"/>
                </a:solidFill>
              </a:rPr>
              <a:t>(cm3)+4807.24*Year</a:t>
            </a:r>
          </a:p>
        </p:txBody>
      </p:sp>
    </p:spTree>
    <p:extLst>
      <p:ext uri="{BB962C8B-B14F-4D97-AF65-F5344CB8AC3E}">
        <p14:creationId xmlns:p14="http://schemas.microsoft.com/office/powerpoint/2010/main" val="278279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14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/>
          <p:cNvSpPr>
            <a:spLocks noGrp="1"/>
          </p:cNvSpPr>
          <p:nvPr>
            <p:ph type="title"/>
          </p:nvPr>
        </p:nvSpPr>
        <p:spPr>
          <a:xfrm>
            <a:off x="544224" y="90206"/>
            <a:ext cx="11405178" cy="761656"/>
          </a:xfrm>
        </p:spPr>
        <p:txBody>
          <a:bodyPr/>
          <a:lstStyle/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SHAP (</a:t>
            </a:r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SHapley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Additive </a:t>
            </a:r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exPlanation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535535" y="6304136"/>
            <a:ext cx="5202065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https://shap.readthedocs.io/en/latest/index.html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125" y="1217442"/>
            <a:ext cx="8193376" cy="449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8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15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/>
          <p:cNvSpPr>
            <a:spLocks noGrp="1"/>
          </p:cNvSpPr>
          <p:nvPr>
            <p:ph type="title"/>
          </p:nvPr>
        </p:nvSpPr>
        <p:spPr>
          <a:xfrm>
            <a:off x="544224" y="90206"/>
            <a:ext cx="11405178" cy="761656"/>
          </a:xfrm>
        </p:spPr>
        <p:txBody>
          <a:bodyPr/>
          <a:lstStyle/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SHAP (</a:t>
            </a:r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SHapley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Additive </a:t>
            </a:r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exPlanation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771320" y="6452192"/>
            <a:ext cx="5202065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https://shap.readthedocs.io/en/latest/index.html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82171" y="1567746"/>
            <a:ext cx="3591307" cy="2312550"/>
            <a:chOff x="277306" y="1880834"/>
            <a:chExt cx="3591307" cy="2312550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277306" y="1924302"/>
              <a:ext cx="3591307" cy="21817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546" y="1880834"/>
              <a:ext cx="3468825" cy="2312550"/>
            </a:xfrm>
            <a:prstGeom prst="rect">
              <a:avLst/>
            </a:prstGeom>
          </p:spPr>
        </p:pic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158320" y="1044526"/>
            <a:ext cx="43514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линейной модели</a:t>
            </a:r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20" name="Группа 19"/>
          <p:cNvGrpSpPr/>
          <p:nvPr/>
        </p:nvGrpSpPr>
        <p:grpSpPr>
          <a:xfrm>
            <a:off x="382169" y="4006176"/>
            <a:ext cx="3591307" cy="2291204"/>
            <a:chOff x="338546" y="4293210"/>
            <a:chExt cx="3591307" cy="2291204"/>
          </a:xfrm>
        </p:grpSpPr>
        <p:sp>
          <p:nvSpPr>
            <p:cNvPr id="17" name="Прямоугольник 16"/>
            <p:cNvSpPr/>
            <p:nvPr/>
          </p:nvSpPr>
          <p:spPr>
            <a:xfrm>
              <a:off x="338546" y="4293210"/>
              <a:ext cx="3591307" cy="21817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796" y="4293210"/>
              <a:ext cx="3436806" cy="2291204"/>
            </a:xfrm>
            <a:prstGeom prst="rect">
              <a:avLst/>
            </a:prstGeom>
          </p:spPr>
        </p:pic>
      </p:grpSp>
      <p:grpSp>
        <p:nvGrpSpPr>
          <p:cNvPr id="19" name="Группа 18"/>
          <p:cNvGrpSpPr/>
          <p:nvPr/>
        </p:nvGrpSpPr>
        <p:grpSpPr>
          <a:xfrm>
            <a:off x="7387052" y="2196353"/>
            <a:ext cx="4493105" cy="2772022"/>
            <a:chOff x="5888998" y="1980931"/>
            <a:chExt cx="6060404" cy="3676449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5950240" y="1980931"/>
              <a:ext cx="5999162" cy="3607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8998" y="2018167"/>
              <a:ext cx="6060404" cy="3639213"/>
            </a:xfrm>
            <a:prstGeom prst="rect">
              <a:avLst/>
            </a:prstGeom>
          </p:spPr>
        </p:pic>
      </p:grpSp>
      <p:grpSp>
        <p:nvGrpSpPr>
          <p:cNvPr id="16" name="Группа 15"/>
          <p:cNvGrpSpPr/>
          <p:nvPr/>
        </p:nvGrpSpPr>
        <p:grpSpPr>
          <a:xfrm>
            <a:off x="4299230" y="2512682"/>
            <a:ext cx="2876942" cy="2260498"/>
            <a:chOff x="4509811" y="3840002"/>
            <a:chExt cx="3218705" cy="2529031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4509811" y="3840002"/>
              <a:ext cx="3218705" cy="2516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55042" y="3901443"/>
              <a:ext cx="3115332" cy="24675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450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16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/>
          <p:cNvSpPr>
            <a:spLocks noGrp="1"/>
          </p:cNvSpPr>
          <p:nvPr>
            <p:ph type="title"/>
          </p:nvPr>
        </p:nvSpPr>
        <p:spPr>
          <a:xfrm>
            <a:off x="544224" y="90206"/>
            <a:ext cx="11405178" cy="761656"/>
          </a:xfrm>
        </p:spPr>
        <p:txBody>
          <a:bodyPr/>
          <a:lstStyle/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SHAP (</a:t>
            </a:r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SHapley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Additive </a:t>
            </a:r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exPlanation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771320" y="6452192"/>
            <a:ext cx="5202065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https://shap.readthedocs.io/en/latest/index.html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158320" y="1044526"/>
            <a:ext cx="51846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условных </a:t>
            </a:r>
            <a:r>
              <a:rPr lang="ru-RU" sz="2800" spc="-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бустингов</a:t>
            </a:r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23" name="Группа 22"/>
          <p:cNvGrpSpPr/>
          <p:nvPr/>
        </p:nvGrpSpPr>
        <p:grpSpPr>
          <a:xfrm>
            <a:off x="1128030" y="1601223"/>
            <a:ext cx="3245223" cy="2102489"/>
            <a:chOff x="663388" y="2339787"/>
            <a:chExt cx="5235388" cy="3388660"/>
          </a:xfrm>
        </p:grpSpPr>
        <p:sp>
          <p:nvSpPr>
            <p:cNvPr id="22" name="Прямоугольник 21"/>
            <p:cNvSpPr/>
            <p:nvPr/>
          </p:nvSpPr>
          <p:spPr>
            <a:xfrm>
              <a:off x="663388" y="2339787"/>
              <a:ext cx="5235388" cy="3388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98" y="2339787"/>
              <a:ext cx="5116191" cy="3327313"/>
            </a:xfrm>
            <a:prstGeom prst="rect">
              <a:avLst/>
            </a:prstGeom>
          </p:spPr>
        </p:pic>
      </p:grpSp>
      <p:grpSp>
        <p:nvGrpSpPr>
          <p:cNvPr id="27" name="Группа 26"/>
          <p:cNvGrpSpPr/>
          <p:nvPr/>
        </p:nvGrpSpPr>
        <p:grpSpPr>
          <a:xfrm>
            <a:off x="1173938" y="3958159"/>
            <a:ext cx="2989585" cy="2301079"/>
            <a:chOff x="544224" y="4159894"/>
            <a:chExt cx="3382317" cy="2603364"/>
          </a:xfrm>
        </p:grpSpPr>
        <p:sp>
          <p:nvSpPr>
            <p:cNvPr id="26" name="Прямоугольник 25"/>
            <p:cNvSpPr/>
            <p:nvPr/>
          </p:nvSpPr>
          <p:spPr>
            <a:xfrm>
              <a:off x="544224" y="4201676"/>
              <a:ext cx="3382317" cy="2519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371" y="4159894"/>
              <a:ext cx="3372170" cy="2603364"/>
            </a:xfrm>
            <a:prstGeom prst="rect">
              <a:avLst/>
            </a:prstGeom>
          </p:spPr>
        </p:pic>
      </p:grpSp>
      <p:grpSp>
        <p:nvGrpSpPr>
          <p:cNvPr id="30" name="Группа 29"/>
          <p:cNvGrpSpPr/>
          <p:nvPr/>
        </p:nvGrpSpPr>
        <p:grpSpPr>
          <a:xfrm>
            <a:off x="6409765" y="1081777"/>
            <a:ext cx="4365265" cy="2466686"/>
            <a:chOff x="4819738" y="1500816"/>
            <a:chExt cx="6018591" cy="3517380"/>
          </a:xfrm>
        </p:grpSpPr>
        <p:sp>
          <p:nvSpPr>
            <p:cNvPr id="29" name="Прямоугольник 28"/>
            <p:cNvSpPr/>
            <p:nvPr/>
          </p:nvSpPr>
          <p:spPr>
            <a:xfrm>
              <a:off x="4819738" y="1518152"/>
              <a:ext cx="6018591" cy="34504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19738" y="1500816"/>
              <a:ext cx="5857513" cy="3517380"/>
            </a:xfrm>
            <a:prstGeom prst="rect">
              <a:avLst/>
            </a:prstGeom>
          </p:spPr>
        </p:pic>
      </p:grpSp>
      <p:grpSp>
        <p:nvGrpSpPr>
          <p:cNvPr id="33" name="Группа 32"/>
          <p:cNvGrpSpPr/>
          <p:nvPr/>
        </p:nvGrpSpPr>
        <p:grpSpPr>
          <a:xfrm>
            <a:off x="6409764" y="3659750"/>
            <a:ext cx="4555172" cy="2618159"/>
            <a:chOff x="6409764" y="3659750"/>
            <a:chExt cx="4555172" cy="2618159"/>
          </a:xfrm>
        </p:grpSpPr>
        <p:sp>
          <p:nvSpPr>
            <p:cNvPr id="32" name="Прямоугольник 31"/>
            <p:cNvSpPr/>
            <p:nvPr/>
          </p:nvSpPr>
          <p:spPr>
            <a:xfrm>
              <a:off x="6409764" y="3668850"/>
              <a:ext cx="4555171" cy="25534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Рисунок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09765" y="3659750"/>
              <a:ext cx="4555171" cy="26181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036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17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1804665" y="198757"/>
            <a:ext cx="936038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Поиграемся в анализ интерпретации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944" y="904077"/>
            <a:ext cx="6828456" cy="596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2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18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1595717" y="198757"/>
            <a:ext cx="10481663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еще наконец завезли </a:t>
            </a:r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Importance </a:t>
            </a:r>
            <a:r>
              <a:rPr lang="ru-RU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разных классов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261" y="998760"/>
            <a:ext cx="6839798" cy="554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0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19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pc="-1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phik</a:t>
            </a:r>
            <a:r>
              <a:rPr lang="en-US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модная корреляция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spc="-1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Shap</a:t>
            </a:r>
            <a:r>
              <a:rPr lang="en-US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модные </a:t>
            </a:r>
            <a:r>
              <a:rPr lang="en-US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importance</a:t>
            </a:r>
          </a:p>
          <a:p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Lime – </a:t>
            </a:r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интересные веса</a:t>
            </a:r>
          </a:p>
          <a:p>
            <a:endParaRPr lang="ru-RU" sz="28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ELI5 – 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типа неплохая надстройка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38091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2000" smtClean="0"/>
              <a:pPr/>
              <a:t>2</a:t>
            </a:fld>
            <a:endParaRPr lang="ru-RU" sz="36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690120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Нижний колонтитул 6">
            <a:extLst>
              <a:ext uri="{FF2B5EF4-FFF2-40B4-BE49-F238E27FC236}">
                <a16:creationId xmlns:a16="http://schemas.microsoft.com/office/drawing/2014/main" id="{27B4B5E2-BDA1-45D4-44BE-A25D42F2A74E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  <a:endParaRPr lang="ru-RU" sz="3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84D3EF-17A5-DBA5-FA58-C5C31E5060CC}"/>
              </a:ext>
            </a:extLst>
          </p:cNvPr>
          <p:cNvSpPr txBox="1"/>
          <p:nvPr/>
        </p:nvSpPr>
        <p:spPr>
          <a:xfrm>
            <a:off x="307580" y="1070749"/>
            <a:ext cx="12057602" cy="4063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400" b="1" dirty="0">
                <a:solidFill>
                  <a:schemeClr val="bg1"/>
                </a:solidFill>
                <a:latin typeface="Montserrat"/>
                <a:sym typeface="Montserrat"/>
              </a:rPr>
              <a:t>Анализ моделей</a:t>
            </a:r>
            <a:endParaRPr lang="tr-TR" sz="24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Старые добрые веса признаков для линейных моделей и значимость признаков для деревьев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Permutation Importance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(работает для любых моделей)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Partial Plot Dependence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проверяем по 1-2 признаку)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 этом можно добавлять случайные признаки для надежности </a:t>
            </a:r>
            <a:endParaRPr lang="ru-RU" sz="24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400" b="1" dirty="0">
                <a:solidFill>
                  <a:schemeClr val="bg1"/>
                </a:solidFill>
                <a:latin typeface="Montserrat"/>
                <a:sym typeface="Montserrat"/>
              </a:rPr>
              <a:t>Анализ предсказаний</a:t>
            </a:r>
            <a:endParaRPr lang="tr-TR" sz="24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Смотрим на метрики с какими классами проблемы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Визуализируем различные вариации предсказания и модели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Подсвечиваем по признакам – вдруг повезет</a:t>
            </a:r>
          </a:p>
        </p:txBody>
      </p:sp>
    </p:spTree>
    <p:extLst>
      <p:ext uri="{BB962C8B-B14F-4D97-AF65-F5344CB8AC3E}">
        <p14:creationId xmlns:p14="http://schemas.microsoft.com/office/powerpoint/2010/main" val="162382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20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/>
          <p:cNvSpPr>
            <a:spLocks noGrp="1"/>
          </p:cNvSpPr>
          <p:nvPr>
            <p:ph type="title"/>
          </p:nvPr>
        </p:nvSpPr>
        <p:spPr>
          <a:xfrm>
            <a:off x="1804664" y="90206"/>
            <a:ext cx="8755759" cy="761656"/>
          </a:xfrm>
        </p:spPr>
        <p:txBody>
          <a:bodyPr/>
          <a:lstStyle/>
          <a:p>
            <a:pPr algn="ctr">
              <a:buNone/>
            </a:pP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Local interpretable model-agnostic </a:t>
            </a:r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explanation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029291" y="5478059"/>
            <a:ext cx="8181041" cy="124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Ribeiro, Marco </a:t>
            </a:r>
            <a:r>
              <a:rPr lang="en-US" dirty="0" err="1">
                <a:solidFill>
                  <a:schemeClr val="bg1"/>
                </a:solidFill>
              </a:rPr>
              <a:t>Tulio</a:t>
            </a:r>
            <a:r>
              <a:rPr lang="en-US" dirty="0">
                <a:solidFill>
                  <a:schemeClr val="bg1"/>
                </a:solidFill>
              </a:rPr>
              <a:t>, Sameer Singh, and Carlos </a:t>
            </a:r>
            <a:r>
              <a:rPr lang="en-US" dirty="0" err="1">
                <a:solidFill>
                  <a:schemeClr val="bg1"/>
                </a:solidFill>
              </a:rPr>
              <a:t>Guestrin</a:t>
            </a:r>
            <a:r>
              <a:rPr lang="en-US" dirty="0">
                <a:solidFill>
                  <a:schemeClr val="bg1"/>
                </a:solidFill>
              </a:rPr>
              <a:t>. “Why should I trust you?: Explaining the predictions of any classifier.” Proceedings of the 22nd ACM SIGKDD international conference on knowledge discovery and data mining. ACM (</a:t>
            </a:r>
            <a:r>
              <a:rPr lang="en-US" dirty="0" smtClean="0">
                <a:solidFill>
                  <a:schemeClr val="bg1"/>
                </a:solidFill>
              </a:rPr>
              <a:t>2016 https</a:t>
            </a:r>
            <a:r>
              <a:rPr lang="en-US" dirty="0">
                <a:solidFill>
                  <a:schemeClr val="bg1"/>
                </a:solidFill>
              </a:rPr>
              <a:t>://arxiv.org/pdf/1602.04938.pdf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46972" y="660135"/>
            <a:ext cx="6573322" cy="3960252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224119" y="1388800"/>
            <a:ext cx="55491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0.1 Обучить произвольную модель</a:t>
            </a:r>
          </a:p>
          <a:p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0.2 Выбрать точку для которой мы хотим понять предсказание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39334" y="3354402"/>
            <a:ext cx="708760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1"/>
              </a:buClr>
              <a:buAutoNum type="arabicPeriod"/>
            </a:pPr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Сделать выборку по </a:t>
            </a:r>
            <a:r>
              <a:rPr lang="en-US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 </a:t>
            </a:r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примерам</a:t>
            </a:r>
          </a:p>
          <a:p>
            <a:pPr marL="457200" indent="-457200">
              <a:buClr>
                <a:schemeClr val="bg1"/>
              </a:buClr>
              <a:buAutoNum type="arabicPeriod"/>
            </a:pPr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Взвесить по близости к точке из 0.2</a:t>
            </a:r>
          </a:p>
          <a:p>
            <a:pPr marL="457200" indent="-457200">
              <a:buClr>
                <a:schemeClr val="bg1"/>
              </a:buClr>
              <a:buAutoNum type="arabicPeriod"/>
            </a:pPr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Обучить </a:t>
            </a:r>
            <a:r>
              <a:rPr lang="ru-RU" sz="2000" spc="-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обЪясняЕмую</a:t>
            </a:r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модель </a:t>
            </a:r>
            <a:b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(линейные </a:t>
            </a:r>
            <a:r>
              <a:rPr lang="en-US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</a:t>
            </a:r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неглубокие деревья)</a:t>
            </a:r>
          </a:p>
          <a:p>
            <a:pPr marL="457200" indent="-457200">
              <a:buClr>
                <a:schemeClr val="bg1"/>
              </a:buClr>
              <a:buAutoNum type="arabicPeriod"/>
            </a:pPr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???</a:t>
            </a:r>
          </a:p>
          <a:p>
            <a:pPr marL="457200" indent="-457200">
              <a:buClr>
                <a:schemeClr val="bg1"/>
              </a:buClr>
              <a:buAutoNum type="arabicPeriod"/>
            </a:pPr>
            <a:r>
              <a:rPr lang="en-US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Profit</a:t>
            </a:r>
            <a:endParaRPr lang="ru-RU" sz="20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15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21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/>
          <p:cNvSpPr>
            <a:spLocks noGrp="1"/>
          </p:cNvSpPr>
          <p:nvPr>
            <p:ph type="title"/>
          </p:nvPr>
        </p:nvSpPr>
        <p:spPr>
          <a:xfrm>
            <a:off x="1804664" y="90206"/>
            <a:ext cx="8755759" cy="761656"/>
          </a:xfrm>
        </p:spPr>
        <p:txBody>
          <a:bodyPr/>
          <a:lstStyle/>
          <a:p>
            <a:pPr algn="ctr">
              <a:buNone/>
            </a:pPr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LIME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547" y="1278680"/>
            <a:ext cx="4941407" cy="494140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316630" y="6531424"/>
            <a:ext cx="8181041" cy="3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https://christophm.github.io/interpretable-ml-book/lime.html</a:t>
            </a:r>
          </a:p>
        </p:txBody>
      </p:sp>
    </p:spTree>
    <p:extLst>
      <p:ext uri="{BB962C8B-B14F-4D97-AF65-F5344CB8AC3E}">
        <p14:creationId xmlns:p14="http://schemas.microsoft.com/office/powerpoint/2010/main" val="119613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22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/>
          <p:cNvSpPr>
            <a:spLocks noGrp="1"/>
          </p:cNvSpPr>
          <p:nvPr>
            <p:ph type="title"/>
          </p:nvPr>
        </p:nvSpPr>
        <p:spPr>
          <a:xfrm>
            <a:off x="544224" y="90206"/>
            <a:ext cx="11405178" cy="761656"/>
          </a:xfrm>
        </p:spPr>
        <p:txBody>
          <a:bodyPr/>
          <a:lstStyle/>
          <a:p>
            <a:pPr algn="ctr"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Картинки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459" y="1611092"/>
            <a:ext cx="8480823" cy="285809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500842" y="5597121"/>
            <a:ext cx="9767793" cy="124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Ribeiro, Marco </a:t>
            </a:r>
            <a:r>
              <a:rPr lang="en-US" dirty="0" err="1">
                <a:solidFill>
                  <a:schemeClr val="bg1"/>
                </a:solidFill>
              </a:rPr>
              <a:t>Tulio</a:t>
            </a:r>
            <a:r>
              <a:rPr lang="en-US" dirty="0">
                <a:solidFill>
                  <a:schemeClr val="bg1"/>
                </a:solidFill>
              </a:rPr>
              <a:t>, Sameer Singh, and Carlos </a:t>
            </a:r>
            <a:r>
              <a:rPr lang="en-US" dirty="0" err="1">
                <a:solidFill>
                  <a:schemeClr val="bg1"/>
                </a:solidFill>
              </a:rPr>
              <a:t>Guestrin</a:t>
            </a:r>
            <a:r>
              <a:rPr lang="en-US" dirty="0">
                <a:solidFill>
                  <a:schemeClr val="bg1"/>
                </a:solidFill>
              </a:rPr>
              <a:t>. “Why should I trust you?: Explaining the predictions of any classifier.” Proceedings of the 22nd ACM SIGKDD international conference on knowledge discovery and data mining. ACM (2016 https://arxiv.org/pdf/1602.04938.pdf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77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23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/>
          <p:cNvSpPr>
            <a:spLocks noGrp="1"/>
          </p:cNvSpPr>
          <p:nvPr>
            <p:ph type="title"/>
          </p:nvPr>
        </p:nvSpPr>
        <p:spPr>
          <a:xfrm>
            <a:off x="544224" y="90206"/>
            <a:ext cx="11405178" cy="761656"/>
          </a:xfrm>
        </p:spPr>
        <p:txBody>
          <a:bodyPr/>
          <a:lstStyle/>
          <a:p>
            <a:pPr algn="ctr"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Картинки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31" y="1016315"/>
            <a:ext cx="5848187" cy="1970877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756772" y="3099430"/>
            <a:ext cx="4057276" cy="3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https</a:t>
            </a:r>
            <a:r>
              <a:rPr lang="en-US" dirty="0">
                <a:solidFill>
                  <a:schemeClr val="bg1"/>
                </a:solidFill>
              </a:rPr>
              <a:t>://arxiv.org/pdf/1602.04938.pdf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raw.githubusercontent.com/marcotcr/lime/master/doc/images/image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55" y="3777390"/>
            <a:ext cx="2075090" cy="206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00955" y="6356351"/>
            <a:ext cx="3589444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https://github.com/marcotcr/lime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6550" y="1036107"/>
            <a:ext cx="6056039" cy="175437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342" y="3086297"/>
            <a:ext cx="3124358" cy="327756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7018" y="3077748"/>
            <a:ext cx="3228368" cy="3196509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4041775" y="6310713"/>
            <a:ext cx="8197850" cy="3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https://www.kaggle.com/code/donkeys/explaining-models-with-lime-et-al</a:t>
            </a:r>
          </a:p>
        </p:txBody>
      </p:sp>
    </p:spTree>
    <p:extLst>
      <p:ext uri="{BB962C8B-B14F-4D97-AF65-F5344CB8AC3E}">
        <p14:creationId xmlns:p14="http://schemas.microsoft.com/office/powerpoint/2010/main" val="171403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2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24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pc="-1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phik</a:t>
            </a:r>
            <a:r>
              <a:rPr lang="en-US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модная корреляция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spc="-1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Shap</a:t>
            </a:r>
            <a:r>
              <a:rPr lang="en-US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модные </a:t>
            </a:r>
            <a:r>
              <a:rPr lang="en-US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importance</a:t>
            </a:r>
          </a:p>
          <a:p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Lime – 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интересные веса</a:t>
            </a: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ELI5 – </a:t>
            </a:r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типа неплохая надстройка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90339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25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/>
          <p:cNvSpPr>
            <a:spLocks noGrp="1"/>
          </p:cNvSpPr>
          <p:nvPr>
            <p:ph type="title"/>
          </p:nvPr>
        </p:nvSpPr>
        <p:spPr>
          <a:xfrm>
            <a:off x="633748" y="960031"/>
            <a:ext cx="6744206" cy="761656"/>
          </a:xfr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У семи нянек дитя без глазу…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2381394" y="158488"/>
            <a:ext cx="77786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Explain Me Like I’m Five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34" y="1822936"/>
            <a:ext cx="4784632" cy="340136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879" y="2330046"/>
            <a:ext cx="6466278" cy="184750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395294" y="5976247"/>
            <a:ext cx="5054589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https://eli5.readthedocs.io/en/latest/index.html</a:t>
            </a:r>
          </a:p>
        </p:txBody>
      </p:sp>
    </p:spTree>
    <p:extLst>
      <p:ext uri="{BB962C8B-B14F-4D97-AF65-F5344CB8AC3E}">
        <p14:creationId xmlns:p14="http://schemas.microsoft.com/office/powerpoint/2010/main" val="307295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26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690120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Нижний колонтитул 6">
            <a:extLst>
              <a:ext uri="{FF2B5EF4-FFF2-40B4-BE49-F238E27FC236}">
                <a16:creationId xmlns:a16="http://schemas.microsoft.com/office/drawing/2014/main" id="{9CF62FE1-CA3D-A645-0ACE-41C066716D28}"/>
              </a:ext>
            </a:extLst>
          </p:cNvPr>
          <p:cNvSpPr txBox="1">
            <a:spLocks/>
          </p:cNvSpPr>
          <p:nvPr/>
        </p:nvSpPr>
        <p:spPr>
          <a:xfrm>
            <a:off x="3110544" y="205677"/>
            <a:ext cx="8091919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4D3EF-17A5-DBA5-FA58-C5C31E5060CC}"/>
              </a:ext>
            </a:extLst>
          </p:cNvPr>
          <p:cNvSpPr txBox="1"/>
          <p:nvPr/>
        </p:nvSpPr>
        <p:spPr>
          <a:xfrm>
            <a:off x="307580" y="1070749"/>
            <a:ext cx="12057602" cy="4804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b="1" dirty="0" err="1">
                <a:solidFill>
                  <a:schemeClr val="bg1"/>
                </a:solidFill>
                <a:latin typeface="Montserrat"/>
                <a:sym typeface="Montserrat"/>
              </a:rPr>
              <a:t>phik</a:t>
            </a:r>
            <a:r>
              <a:rPr lang="en-US" sz="2400" b="1" dirty="0">
                <a:solidFill>
                  <a:schemeClr val="bg1"/>
                </a:solidFill>
                <a:latin typeface="Montserrat"/>
                <a:sym typeface="Montserrat"/>
              </a:rPr>
              <a:t> – </a:t>
            </a:r>
            <a:r>
              <a:rPr lang="ru-RU" sz="2400" b="1" dirty="0">
                <a:solidFill>
                  <a:schemeClr val="bg1"/>
                </a:solidFill>
                <a:latin typeface="Montserrat"/>
                <a:sym typeface="Montserrat"/>
              </a:rPr>
              <a:t>модная корреляция</a:t>
            </a:r>
          </a:p>
          <a:p>
            <a:pPr marL="441645" lvl="1" indent="-342900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Теперь и для категориальных </a:t>
            </a:r>
            <a:endParaRPr lang="ru-RU" sz="2400" b="1" dirty="0" smtClean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b="1" dirty="0" err="1" smtClean="0">
                <a:solidFill>
                  <a:schemeClr val="bg1"/>
                </a:solidFill>
                <a:latin typeface="Montserrat"/>
                <a:sym typeface="Montserrat"/>
              </a:rPr>
              <a:t>Shap</a:t>
            </a:r>
            <a:r>
              <a:rPr lang="en-US" sz="2400" b="1" dirty="0" smtClean="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Montserrat"/>
                <a:sym typeface="Montserrat"/>
              </a:rPr>
              <a:t>– </a:t>
            </a:r>
            <a:r>
              <a:rPr lang="ru-RU" sz="2400" b="1" dirty="0">
                <a:solidFill>
                  <a:schemeClr val="bg1"/>
                </a:solidFill>
                <a:latin typeface="Montserrat"/>
                <a:sym typeface="Montserrat"/>
              </a:rPr>
              <a:t>модные </a:t>
            </a:r>
            <a:r>
              <a:rPr lang="en-US" sz="2400" b="1" dirty="0">
                <a:solidFill>
                  <a:schemeClr val="bg1"/>
                </a:solidFill>
                <a:latin typeface="Montserrat"/>
                <a:sym typeface="Montserrat"/>
              </a:rPr>
              <a:t>feature importance</a:t>
            </a:r>
          </a:p>
          <a:p>
            <a:pPr marL="441645" lvl="1" indent="-342900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importance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завезли цвет</a:t>
            </a:r>
            <a:endParaRPr lang="en-US" sz="24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bg1"/>
                </a:solidFill>
                <a:latin typeface="Montserrat"/>
                <a:sym typeface="Montserrat"/>
              </a:rPr>
              <a:t>Lime – </a:t>
            </a:r>
            <a:r>
              <a:rPr lang="ru-RU" sz="2400" b="1" dirty="0">
                <a:solidFill>
                  <a:schemeClr val="bg1"/>
                </a:solidFill>
                <a:latin typeface="Montserrat"/>
                <a:sym typeface="Montserrat"/>
              </a:rPr>
              <a:t>интересные веса</a:t>
            </a:r>
          </a:p>
          <a:p>
            <a:pPr marL="441645" lvl="1" indent="-342900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Мы построим модель которая объяснит вашу модель</a:t>
            </a:r>
            <a:endParaRPr lang="en-US" sz="24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chemeClr val="bg1"/>
                </a:solidFill>
                <a:latin typeface="Montserrat"/>
                <a:sym typeface="Montserrat"/>
              </a:rPr>
              <a:t>ELI5 </a:t>
            </a:r>
            <a:r>
              <a:rPr lang="en-US" sz="2400" b="1" dirty="0">
                <a:solidFill>
                  <a:schemeClr val="bg1"/>
                </a:solidFill>
                <a:latin typeface="Montserrat"/>
                <a:sym typeface="Montserrat"/>
              </a:rPr>
              <a:t>– </a:t>
            </a:r>
            <a:r>
              <a:rPr lang="ru-RU" sz="2400" b="1" dirty="0">
                <a:solidFill>
                  <a:schemeClr val="bg1"/>
                </a:solidFill>
                <a:latin typeface="Montserrat"/>
                <a:sym typeface="Montserrat"/>
              </a:rPr>
              <a:t>типа неплохая надстройка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Ваши ученые так себе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кодят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поэтому мы сделаем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yet another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библиотеку со всем </a:t>
            </a:r>
            <a:endParaRPr lang="ru-RU" sz="24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98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27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9711A2-3190-48F8-8735-CC4C8A614724}"/>
              </a:ext>
            </a:extLst>
          </p:cNvPr>
          <p:cNvSpPr txBox="1"/>
          <p:nvPr/>
        </p:nvSpPr>
        <p:spPr>
          <a:xfrm>
            <a:off x="2600405" y="4000784"/>
            <a:ext cx="7280847" cy="1857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182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98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778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576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471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576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778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98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182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5985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8B152339-AA49-4910-A987-702557E55544}"/>
              </a:ext>
            </a:extLst>
          </p:cNvPr>
          <p:cNvSpPr txBox="1">
            <a:spLocks/>
          </p:cNvSpPr>
          <p:nvPr/>
        </p:nvSpPr>
        <p:spPr>
          <a:xfrm>
            <a:off x="2097632" y="2183303"/>
            <a:ext cx="8547133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58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3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pc="-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phik</a:t>
            </a:r>
            <a:r>
              <a:rPr lang="en-US" sz="28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</a:t>
            </a:r>
            <a:r>
              <a:rPr lang="ru-RU" sz="28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модная корреляция</a:t>
            </a:r>
            <a:endParaRPr lang="en-US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spc="-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Shap</a:t>
            </a:r>
            <a:r>
              <a:rPr lang="en-US" sz="28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</a:t>
            </a:r>
            <a:r>
              <a:rPr lang="ru-RU" sz="28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модные </a:t>
            </a:r>
            <a:r>
              <a:rPr lang="en-US" sz="28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importance</a:t>
            </a:r>
          </a:p>
          <a:p>
            <a:endParaRPr lang="en-US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Lime – </a:t>
            </a:r>
            <a:r>
              <a:rPr lang="ru-RU" sz="28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интересные веса</a:t>
            </a: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ELI5 – </a:t>
            </a:r>
            <a:r>
              <a:rPr lang="ru-RU" sz="28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типа неплохая надстройка</a:t>
            </a:r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4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Локальное объяснение – для конкретного объекта</a:t>
            </a: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Глобальное объяснение – для модели в целом</a:t>
            </a:r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Пока не ушли далеко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02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5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spc="-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phik</a:t>
            </a:r>
            <a:r>
              <a:rPr lang="en-US" sz="28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</a:t>
            </a:r>
            <a:r>
              <a:rPr lang="ru-RU" sz="28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модная корреляция</a:t>
            </a:r>
            <a:endParaRPr lang="en-US" sz="28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spc="-1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Shap</a:t>
            </a:r>
            <a:r>
              <a:rPr lang="en-US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модные </a:t>
            </a:r>
            <a:r>
              <a:rPr lang="en-US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importance</a:t>
            </a:r>
          </a:p>
          <a:p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Lime – 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интересные веса</a:t>
            </a: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ELI5 – 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типа неплохая надстройка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82010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6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0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было раньше 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2169896-40D8-C450-AE12-F045475D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40" y="1305908"/>
            <a:ext cx="8753475" cy="12954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70461" y="2957819"/>
            <a:ext cx="21178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df.corr</a:t>
            </a:r>
            <a:r>
              <a:rPr lang="en-U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sz="28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41" y="3621756"/>
            <a:ext cx="5705475" cy="155257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30635" y="3014805"/>
            <a:ext cx="5610048" cy="261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2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7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0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Библиотека </a:t>
            </a:r>
            <a:r>
              <a:rPr lang="en-US" sz="32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phik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2169896-40D8-C450-AE12-F045475D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76951" y="5884892"/>
            <a:ext cx="9524245" cy="955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M. </a:t>
            </a:r>
            <a:r>
              <a:rPr lang="en-US" dirty="0" err="1">
                <a:solidFill>
                  <a:schemeClr val="bg1"/>
                </a:solidFill>
              </a:rPr>
              <a:t>Baak</a:t>
            </a:r>
            <a:r>
              <a:rPr lang="en-US" dirty="0">
                <a:solidFill>
                  <a:schemeClr val="bg1"/>
                </a:solidFill>
              </a:rPr>
              <a:t>, R. </a:t>
            </a:r>
            <a:r>
              <a:rPr lang="en-US" dirty="0" err="1">
                <a:solidFill>
                  <a:schemeClr val="bg1"/>
                </a:solidFill>
              </a:rPr>
              <a:t>Koopman</a:t>
            </a:r>
            <a:r>
              <a:rPr lang="en-US" dirty="0">
                <a:solidFill>
                  <a:schemeClr val="bg1"/>
                </a:solidFill>
              </a:rPr>
              <a:t>, H. </a:t>
            </a:r>
            <a:r>
              <a:rPr lang="en-US" dirty="0" err="1">
                <a:solidFill>
                  <a:schemeClr val="bg1"/>
                </a:solidFill>
              </a:rPr>
              <a:t>Snoek</a:t>
            </a:r>
            <a:r>
              <a:rPr lang="en-US" dirty="0">
                <a:solidFill>
                  <a:schemeClr val="bg1"/>
                </a:solidFill>
              </a:rPr>
              <a:t>, and S. </a:t>
            </a:r>
            <a:r>
              <a:rPr lang="en-US" dirty="0" err="1">
                <a:solidFill>
                  <a:schemeClr val="bg1"/>
                </a:solidFill>
              </a:rPr>
              <a:t>Klous</a:t>
            </a:r>
            <a:r>
              <a:rPr lang="en-US" dirty="0">
                <a:solidFill>
                  <a:schemeClr val="bg1"/>
                </a:solidFill>
              </a:rPr>
              <a:t>, ‘A new correlation coefficient between categorical, ordinal and interval variables with Pearson characteristics’. </a:t>
            </a:r>
            <a:r>
              <a:rPr lang="en-US" dirty="0" err="1">
                <a:solidFill>
                  <a:schemeClr val="bg1"/>
                </a:solidFill>
              </a:rPr>
              <a:t>arXiv</a:t>
            </a:r>
            <a:r>
              <a:rPr lang="en-US" dirty="0">
                <a:solidFill>
                  <a:schemeClr val="bg1"/>
                </a:solidFill>
              </a:rPr>
              <a:t>, Mar. 09, 2019. </a:t>
            </a:r>
            <a:r>
              <a:rPr lang="en-US" dirty="0" err="1">
                <a:solidFill>
                  <a:schemeClr val="bg1"/>
                </a:solidFill>
              </a:rPr>
              <a:t>doi</a:t>
            </a:r>
            <a:r>
              <a:rPr lang="en-US" dirty="0">
                <a:solidFill>
                  <a:schemeClr val="bg1"/>
                </a:solidFill>
              </a:rPr>
              <a:t>: 10.48550/arXiv.1811.11440.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Работает с числовыми, порядковыми и номинальными признаками</a:t>
            </a:r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47651" y="3188790"/>
            <a:ext cx="48194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Выдает ответ от 0 до 1</a:t>
            </a:r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016028" y="855553"/>
                <a:ext cx="81009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855553"/>
                <a:ext cx="810094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2356" y="4355178"/>
            <a:ext cx="7618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Вылавливает нелинейные связи</a:t>
            </a:r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25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8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0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Библиотека </a:t>
            </a:r>
            <a:r>
              <a:rPr lang="en-US" sz="32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phik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2169896-40D8-C450-AE12-F045475D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76951" y="5884892"/>
            <a:ext cx="9524245" cy="955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M. </a:t>
            </a:r>
            <a:r>
              <a:rPr lang="en-US" dirty="0" err="1">
                <a:solidFill>
                  <a:schemeClr val="bg1"/>
                </a:solidFill>
              </a:rPr>
              <a:t>Baak</a:t>
            </a:r>
            <a:r>
              <a:rPr lang="en-US" dirty="0">
                <a:solidFill>
                  <a:schemeClr val="bg1"/>
                </a:solidFill>
              </a:rPr>
              <a:t>, R. </a:t>
            </a:r>
            <a:r>
              <a:rPr lang="en-US" dirty="0" err="1">
                <a:solidFill>
                  <a:schemeClr val="bg1"/>
                </a:solidFill>
              </a:rPr>
              <a:t>Koopman</a:t>
            </a:r>
            <a:r>
              <a:rPr lang="en-US" dirty="0">
                <a:solidFill>
                  <a:schemeClr val="bg1"/>
                </a:solidFill>
              </a:rPr>
              <a:t>, H. </a:t>
            </a:r>
            <a:r>
              <a:rPr lang="en-US" dirty="0" err="1">
                <a:solidFill>
                  <a:schemeClr val="bg1"/>
                </a:solidFill>
              </a:rPr>
              <a:t>Snoek</a:t>
            </a:r>
            <a:r>
              <a:rPr lang="en-US" dirty="0">
                <a:solidFill>
                  <a:schemeClr val="bg1"/>
                </a:solidFill>
              </a:rPr>
              <a:t>, and S. </a:t>
            </a:r>
            <a:r>
              <a:rPr lang="en-US" dirty="0" err="1">
                <a:solidFill>
                  <a:schemeClr val="bg1"/>
                </a:solidFill>
              </a:rPr>
              <a:t>Klous</a:t>
            </a:r>
            <a:r>
              <a:rPr lang="en-US" dirty="0">
                <a:solidFill>
                  <a:schemeClr val="bg1"/>
                </a:solidFill>
              </a:rPr>
              <a:t>, ‘A new correlation coefficient between categorical, ordinal and interval variables with Pearson characteristics’. </a:t>
            </a:r>
            <a:r>
              <a:rPr lang="en-US" dirty="0" err="1">
                <a:solidFill>
                  <a:schemeClr val="bg1"/>
                </a:solidFill>
              </a:rPr>
              <a:t>arXiv</a:t>
            </a:r>
            <a:r>
              <a:rPr lang="en-US" dirty="0">
                <a:solidFill>
                  <a:schemeClr val="bg1"/>
                </a:solidFill>
              </a:rPr>
              <a:t>, Mar. 09, 2019. </a:t>
            </a:r>
            <a:r>
              <a:rPr lang="en-US" dirty="0" err="1">
                <a:solidFill>
                  <a:schemeClr val="bg1"/>
                </a:solidFill>
              </a:rPr>
              <a:t>doi</a:t>
            </a:r>
            <a:r>
              <a:rPr lang="en-US" dirty="0">
                <a:solidFill>
                  <a:schemeClr val="bg1"/>
                </a:solidFill>
              </a:rPr>
              <a:t>: 10.48550/arXiv.1811.11440.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193" y="1602833"/>
            <a:ext cx="4657725" cy="33813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826" y="1187599"/>
            <a:ext cx="47148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7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9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0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Библиотека </a:t>
            </a:r>
            <a:r>
              <a:rPr lang="en-US" sz="32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phik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2169896-40D8-C450-AE12-F045475DC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942190" y="1075668"/>
            <a:ext cx="611822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82C6FF"/>
                </a:solidFill>
                <a:latin typeface="Courier New" panose="02070309020205020404" pitchFamily="49" charset="0"/>
              </a:rPr>
              <a:t>!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pip install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phik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phik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28941" y="6108425"/>
            <a:ext cx="67425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https://phik.readthedocs.io/en/latest/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960296" y="1865259"/>
            <a:ext cx="100125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df = </a:t>
            </a:r>
            <a:r>
              <a:rPr lang="it-IT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pd.read_csv</a:t>
            </a:r>
            <a:r>
              <a:rPr lang="it-IT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it-IT" sz="2000" dirty="0" smtClean="0">
                <a:solidFill>
                  <a:srgbClr val="CE9178"/>
                </a:solidFill>
                <a:latin typeface="Courier New" panose="02070309020205020404" pitchFamily="49" charset="0"/>
              </a:rPr>
              <a:t>cars_moldova_no_dup.csv</a:t>
            </a:r>
            <a:r>
              <a:rPr lang="it-IT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it-IT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it-IT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delimiter = </a:t>
            </a:r>
            <a:r>
              <a:rPr lang="it-IT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','</a:t>
            </a:r>
            <a:r>
              <a:rPr lang="it-IT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it-IT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677442" y="2296916"/>
            <a:ext cx="2646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df.phik_matrix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92625"/>
            <a:ext cx="5902858" cy="3434497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6749725" y="2333130"/>
            <a:ext cx="3647152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df.significance_matrix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1388" y="2779413"/>
            <a:ext cx="5534619" cy="32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0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4100</TotalTime>
  <Words>681</Words>
  <Application>Microsoft Office PowerPoint</Application>
  <PresentationFormat>Произвольный</PresentationFormat>
  <Paragraphs>200</Paragraphs>
  <Slides>27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6" baseType="lpstr">
      <vt:lpstr>Verdana</vt:lpstr>
      <vt:lpstr>Source Sans Pro</vt:lpstr>
      <vt:lpstr>Cambria Math</vt:lpstr>
      <vt:lpstr>Arial</vt:lpstr>
      <vt:lpstr>Times New Roman</vt:lpstr>
      <vt:lpstr>Courier New</vt:lpstr>
      <vt:lpstr>Montserrat</vt:lpstr>
      <vt:lpstr>Montserrat Black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SHAP (SHapley Additive exPlanation)</vt:lpstr>
      <vt:lpstr>SHAP (SHapley Additive exPlanation)</vt:lpstr>
      <vt:lpstr>SHAP (SHapley Additive exPlanation)</vt:lpstr>
      <vt:lpstr>Презентация PowerPoint</vt:lpstr>
      <vt:lpstr>Презентация PowerPoint</vt:lpstr>
      <vt:lpstr>Презентация PowerPoint</vt:lpstr>
      <vt:lpstr>Local interpretable model-agnostic explanation</vt:lpstr>
      <vt:lpstr>LIME</vt:lpstr>
      <vt:lpstr>Картинки</vt:lpstr>
      <vt:lpstr>Картинки</vt:lpstr>
      <vt:lpstr>Презентация PowerPoint</vt:lpstr>
      <vt:lpstr>У семи нянек дитя без глазу…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Антон Юрьевич Долганов</cp:lastModifiedBy>
  <cp:revision>255</cp:revision>
  <dcterms:modified xsi:type="dcterms:W3CDTF">2023-10-17T12:43:39Z</dcterms:modified>
</cp:coreProperties>
</file>